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58" r:id="rId4"/>
    <p:sldId id="259" r:id="rId5"/>
    <p:sldId id="260" r:id="rId6"/>
    <p:sldId id="261" r:id="rId7"/>
    <p:sldId id="257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CDB"/>
    <a:srgbClr val="757575"/>
    <a:srgbClr val="4F4F4F"/>
    <a:srgbClr val="C86B66"/>
    <a:srgbClr val="7129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4" autoAdjust="0"/>
    <p:restoredTop sz="95250" autoAdjust="0"/>
  </p:normalViewPr>
  <p:slideViewPr>
    <p:cSldViewPr>
      <p:cViewPr>
        <p:scale>
          <a:sx n="71" d="100"/>
          <a:sy n="71" d="100"/>
        </p:scale>
        <p:origin x="-2412" y="-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C1E66-0A46-4EC0-985F-D53757D26335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1D3FD-56FD-4E9C-9534-903F38F9722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Csongor : Turi Sándor</a:t>
            </a:r>
          </a:p>
          <a:p>
            <a:r>
              <a:rPr lang="hu-HU" dirty="0" smtClean="0"/>
              <a:t>Tünde Bodnár</a:t>
            </a:r>
            <a:r>
              <a:rPr lang="hu-HU" baseline="0" dirty="0" smtClean="0"/>
              <a:t> Erika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1D3FD-56FD-4E9C-9534-903F38F97221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22D9-A160-4FEC-923E-ABC39EEF15A3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2B76-CB46-4BE5-A222-708225958A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22D9-A160-4FEC-923E-ABC39EEF15A3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2B76-CB46-4BE5-A222-708225958A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22D9-A160-4FEC-923E-ABC39EEF15A3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2B76-CB46-4BE5-A222-708225958A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22D9-A160-4FEC-923E-ABC39EEF15A3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2B76-CB46-4BE5-A222-708225958A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22D9-A160-4FEC-923E-ABC39EEF15A3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2B76-CB46-4BE5-A222-708225958A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22D9-A160-4FEC-923E-ABC39EEF15A3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2B76-CB46-4BE5-A222-708225958A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22D9-A160-4FEC-923E-ABC39EEF15A3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2B76-CB46-4BE5-A222-708225958A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22D9-A160-4FEC-923E-ABC39EEF15A3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2B76-CB46-4BE5-A222-708225958A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22D9-A160-4FEC-923E-ABC39EEF15A3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2B76-CB46-4BE5-A222-708225958A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22D9-A160-4FEC-923E-ABC39EEF15A3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2B76-CB46-4BE5-A222-708225958A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22D9-A160-4FEC-923E-ABC39EEF15A3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2B76-CB46-4BE5-A222-708225958A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622D9-A160-4FEC-923E-ABC39EEF15A3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12B76-CB46-4BE5-A222-708225958A8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1.jpeg"/><Relationship Id="rId5" Type="http://schemas.openxmlformats.org/officeDocument/2006/relationships/image" Target="../media/image5.gif"/><Relationship Id="rId10" Type="http://schemas.openxmlformats.org/officeDocument/2006/relationships/image" Target="../media/image10.jpeg"/><Relationship Id="rId4" Type="http://schemas.openxmlformats.org/officeDocument/2006/relationships/image" Target="../media/image1.jpeg"/><Relationship Id="rId9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Gold-Frame-Background-Wallpapers.jpg"/>
          <p:cNvPicPr>
            <a:picLocks noChangeAspect="1"/>
          </p:cNvPicPr>
          <p:nvPr/>
        </p:nvPicPr>
        <p:blipFill>
          <a:blip r:embed="rId2" cstate="print">
            <a:lum bright="10000" contrast="-9000"/>
          </a:blip>
          <a:stretch>
            <a:fillRect/>
          </a:stretch>
        </p:blipFill>
        <p:spPr>
          <a:xfrm>
            <a:off x="0" y="-315416"/>
            <a:ext cx="9144000" cy="717341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sz="4800" b="1" dirty="0" smtClean="0">
                <a:solidFill>
                  <a:srgbClr val="F2DC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BatangChe" pitchFamily="49" charset="-127"/>
              </a:rPr>
              <a:t>Sík Ferenc:</a:t>
            </a:r>
            <a:br>
              <a:rPr lang="hu-HU" sz="4800" b="1" dirty="0" smtClean="0">
                <a:solidFill>
                  <a:srgbClr val="F2DC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BatangChe" pitchFamily="49" charset="-127"/>
              </a:rPr>
            </a:br>
            <a:r>
              <a:rPr lang="hu-HU" dirty="0" smtClean="0">
                <a:solidFill>
                  <a:srgbClr val="F2DC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BatangChe" pitchFamily="49" charset="-127"/>
              </a:rPr>
              <a:t>Csongor és Tünde</a:t>
            </a:r>
            <a:endParaRPr lang="hu-HU" dirty="0">
              <a:solidFill>
                <a:srgbClr val="F2DC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ea typeface="BatangChe" pitchFamily="49" charset="-127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400800" cy="249512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hu-HU" sz="2800" b="1" dirty="0" err="1" smtClean="0">
                <a:solidFill>
                  <a:srgbClr val="F2DCDB"/>
                </a:solidFill>
                <a:latin typeface="Segoe Script" pitchFamily="34" charset="0"/>
                <a:cs typeface="Lucida Sans Unicode" pitchFamily="34" charset="0"/>
              </a:rPr>
              <a:t>Intercisa</a:t>
            </a:r>
            <a:r>
              <a:rPr lang="hu-HU" sz="2800" b="1" dirty="0" smtClean="0">
                <a:solidFill>
                  <a:srgbClr val="F2DCDB"/>
                </a:solidFill>
                <a:latin typeface="Segoe Script" pitchFamily="34" charset="0"/>
                <a:cs typeface="Lucida Sans Unicode" pitchFamily="34" charset="0"/>
              </a:rPr>
              <a:t> csapat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Gold-Frame-Background-Wallpapers.jpg"/>
          <p:cNvPicPr>
            <a:picLocks noChangeAspect="1"/>
          </p:cNvPicPr>
          <p:nvPr/>
        </p:nvPicPr>
        <p:blipFill>
          <a:blip r:embed="rId2" cstate="print">
            <a:lum bright="10000" contrast="-9000"/>
          </a:blip>
          <a:stretch>
            <a:fillRect/>
          </a:stretch>
        </p:blipFill>
        <p:spPr>
          <a:xfrm>
            <a:off x="0" y="-315416"/>
            <a:ext cx="9144000" cy="717341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rgbClr val="F2DC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Sík Ferenc és a Nemzeti</a:t>
            </a:r>
            <a:endParaRPr lang="hu-HU" b="1" dirty="0">
              <a:solidFill>
                <a:srgbClr val="F2DC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6" name="Kép 5" descr="Sik_Ferenc_foto_Ikladi_Laszlo_19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484784"/>
            <a:ext cx="2711031" cy="420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2DCD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4038600" cy="5517232"/>
          </a:xfrm>
        </p:spPr>
        <p:txBody>
          <a:bodyPr>
            <a:noAutofit/>
          </a:bodyPr>
          <a:lstStyle/>
          <a:p>
            <a:r>
              <a:rPr lang="hu-HU" sz="1700" dirty="0" smtClean="0">
                <a:solidFill>
                  <a:srgbClr val="F2DCDB"/>
                </a:solidFill>
                <a:latin typeface="Segoe Print" pitchFamily="2" charset="0"/>
              </a:rPr>
              <a:t>1957</a:t>
            </a:r>
            <a:r>
              <a:rPr lang="hu-HU" sz="1700" dirty="0">
                <a:solidFill>
                  <a:srgbClr val="F2DCDB"/>
                </a:solidFill>
                <a:latin typeface="Segoe Print" pitchFamily="2" charset="0"/>
              </a:rPr>
              <a:t>: </a:t>
            </a:r>
            <a:r>
              <a:rPr lang="hu-HU" sz="1700" dirty="0" err="1">
                <a:solidFill>
                  <a:srgbClr val="F2DCDB"/>
                </a:solidFill>
                <a:latin typeface="Segoe Print" pitchFamily="2" charset="0"/>
              </a:rPr>
              <a:t>magyar-történelem-francia</a:t>
            </a:r>
            <a:r>
              <a:rPr lang="hu-HU" sz="1700" dirty="0">
                <a:solidFill>
                  <a:srgbClr val="F2DCDB"/>
                </a:solidFill>
                <a:latin typeface="Segoe Print" pitchFamily="2" charset="0"/>
              </a:rPr>
              <a:t> szakos tanári </a:t>
            </a:r>
            <a:r>
              <a:rPr lang="hu-HU" sz="1700" dirty="0" smtClean="0">
                <a:solidFill>
                  <a:srgbClr val="F2DCDB"/>
                </a:solidFill>
                <a:latin typeface="Segoe Print" pitchFamily="2" charset="0"/>
              </a:rPr>
              <a:t>diploma</a:t>
            </a:r>
          </a:p>
          <a:p>
            <a:pPr>
              <a:spcBef>
                <a:spcPts val="0"/>
              </a:spcBef>
            </a:pPr>
            <a:r>
              <a:rPr lang="hu-HU" sz="1700" dirty="0" smtClean="0">
                <a:solidFill>
                  <a:srgbClr val="F2DCDB"/>
                </a:solidFill>
                <a:latin typeface="Segoe Print" pitchFamily="2" charset="0"/>
              </a:rPr>
              <a:t>1963</a:t>
            </a:r>
            <a:r>
              <a:rPr lang="hu-HU" sz="1700" dirty="0">
                <a:solidFill>
                  <a:srgbClr val="F2DCDB"/>
                </a:solidFill>
                <a:latin typeface="Segoe Print" pitchFamily="2" charset="0"/>
              </a:rPr>
              <a:t>: Színház- és Filmművészeti Főiskola rendező </a:t>
            </a:r>
            <a:r>
              <a:rPr lang="hu-HU" sz="1700" dirty="0" smtClean="0">
                <a:solidFill>
                  <a:srgbClr val="F2DCDB"/>
                </a:solidFill>
                <a:latin typeface="Segoe Print" pitchFamily="2" charset="0"/>
              </a:rPr>
              <a:t>tagozat</a:t>
            </a:r>
          </a:p>
          <a:p>
            <a:r>
              <a:rPr lang="hu-HU" sz="1700" dirty="0" smtClean="0">
                <a:solidFill>
                  <a:srgbClr val="F2DCDB"/>
                </a:solidFill>
                <a:latin typeface="Segoe Print" pitchFamily="2" charset="0"/>
              </a:rPr>
              <a:t>Magyar </a:t>
            </a:r>
            <a:r>
              <a:rPr lang="hu-HU" sz="1700" dirty="0">
                <a:solidFill>
                  <a:srgbClr val="F2DCDB"/>
                </a:solidFill>
                <a:latin typeface="Segoe Print" pitchFamily="2" charset="0"/>
              </a:rPr>
              <a:t>Állami Népi </a:t>
            </a:r>
            <a:r>
              <a:rPr lang="hu-HU" sz="1700" dirty="0" smtClean="0">
                <a:solidFill>
                  <a:srgbClr val="F2DCDB"/>
                </a:solidFill>
                <a:latin typeface="Segoe Print" pitchFamily="2" charset="0"/>
              </a:rPr>
              <a:t>Együttes</a:t>
            </a:r>
            <a:endParaRPr lang="hu-HU" sz="1700" dirty="0">
              <a:solidFill>
                <a:srgbClr val="F2DCDB"/>
              </a:solidFill>
              <a:latin typeface="Segoe Print" pitchFamily="2" charset="0"/>
            </a:endParaRPr>
          </a:p>
          <a:p>
            <a:r>
              <a:rPr lang="hu-HU" sz="1700" dirty="0" smtClean="0">
                <a:solidFill>
                  <a:srgbClr val="F2DCDB"/>
                </a:solidFill>
                <a:latin typeface="Segoe Print" pitchFamily="2" charset="0"/>
              </a:rPr>
              <a:t>Vidéki színházak a Nemzeti előtt:</a:t>
            </a:r>
          </a:p>
          <a:p>
            <a:pPr lvl="1"/>
            <a:r>
              <a:rPr lang="hu-HU" sz="1700" dirty="0" smtClean="0">
                <a:solidFill>
                  <a:srgbClr val="F2DCDB"/>
                </a:solidFill>
                <a:latin typeface="Segoe Print" pitchFamily="2" charset="0"/>
              </a:rPr>
              <a:t>Eger (1963): Gárdonyi </a:t>
            </a:r>
            <a:r>
              <a:rPr lang="hu-HU" sz="1700" dirty="0" smtClean="0">
                <a:solidFill>
                  <a:srgbClr val="F2DCDB"/>
                </a:solidFill>
                <a:latin typeface="Segoe Print" pitchFamily="2" charset="0"/>
              </a:rPr>
              <a:t>Géza </a:t>
            </a:r>
            <a:r>
              <a:rPr lang="hu-HU" sz="1700" dirty="0" smtClean="0">
                <a:solidFill>
                  <a:srgbClr val="F2DCDB"/>
                </a:solidFill>
                <a:latin typeface="Segoe Print" pitchFamily="2" charset="0"/>
              </a:rPr>
              <a:t>Színház</a:t>
            </a:r>
          </a:p>
          <a:p>
            <a:pPr lvl="1"/>
            <a:r>
              <a:rPr lang="hu-HU" sz="1700" dirty="0" smtClean="0">
                <a:solidFill>
                  <a:srgbClr val="F2DCDB"/>
                </a:solidFill>
                <a:latin typeface="Segoe Print" pitchFamily="2" charset="0"/>
              </a:rPr>
              <a:t>Pécs (1972): Pécsi Nemzeti Színház </a:t>
            </a:r>
            <a:endParaRPr lang="hu-HU" sz="1700" dirty="0">
              <a:solidFill>
                <a:srgbClr val="F2DCDB"/>
              </a:solidFill>
              <a:latin typeface="Segoe Print" pitchFamily="2" charset="0"/>
            </a:endParaRPr>
          </a:p>
          <a:p>
            <a:pPr lvl="1"/>
            <a:r>
              <a:rPr lang="hu-HU" sz="1700" dirty="0" smtClean="0">
                <a:solidFill>
                  <a:srgbClr val="F2DCDB"/>
                </a:solidFill>
                <a:latin typeface="Segoe Print" pitchFamily="2" charset="0"/>
              </a:rPr>
              <a:t>Gyulai Várszínház (1973-94) Bartók </a:t>
            </a:r>
            <a:r>
              <a:rPr lang="hu-HU" sz="1700" dirty="0">
                <a:solidFill>
                  <a:srgbClr val="F2DCDB"/>
                </a:solidFill>
                <a:latin typeface="Segoe Print" pitchFamily="2" charset="0"/>
              </a:rPr>
              <a:t>Cantata Profana, Háy Gyula Attila éjszakái, Sütő András </a:t>
            </a:r>
            <a:r>
              <a:rPr lang="hu-HU" sz="1700" dirty="0" err="1">
                <a:solidFill>
                  <a:srgbClr val="F2DCDB"/>
                </a:solidFill>
                <a:latin typeface="Segoe Print" pitchFamily="2" charset="0"/>
              </a:rPr>
              <a:t>Álomkommandó</a:t>
            </a:r>
            <a:r>
              <a:rPr lang="hu-HU" sz="1700" dirty="0">
                <a:solidFill>
                  <a:srgbClr val="F2DCDB"/>
                </a:solidFill>
                <a:latin typeface="Segoe Print" pitchFamily="2" charset="0"/>
              </a:rPr>
              <a:t>, </a:t>
            </a:r>
            <a:r>
              <a:rPr lang="hu-HU" sz="1700" dirty="0" err="1">
                <a:solidFill>
                  <a:srgbClr val="F2DCDB"/>
                </a:solidFill>
                <a:latin typeface="Segoe Print" pitchFamily="2" charset="0"/>
              </a:rPr>
              <a:t>Páskándi</a:t>
            </a:r>
            <a:r>
              <a:rPr lang="hu-HU" sz="1700" dirty="0">
                <a:solidFill>
                  <a:srgbClr val="F2DCDB"/>
                </a:solidFill>
                <a:latin typeface="Segoe Print" pitchFamily="2" charset="0"/>
              </a:rPr>
              <a:t> Géza </a:t>
            </a:r>
            <a:r>
              <a:rPr lang="hu-HU" sz="1700" dirty="0" smtClean="0">
                <a:solidFill>
                  <a:srgbClr val="F2DCDB"/>
                </a:solidFill>
                <a:latin typeface="Segoe Print" pitchFamily="2" charset="0"/>
              </a:rPr>
              <a:t>Torony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4572000" y="1340768"/>
            <a:ext cx="4038600" cy="4525963"/>
          </a:xfrm>
        </p:spPr>
        <p:txBody>
          <a:bodyPr>
            <a:noAutofit/>
          </a:bodyPr>
          <a:lstStyle/>
          <a:p>
            <a:r>
              <a:rPr lang="hu-HU" sz="1800" dirty="0">
                <a:solidFill>
                  <a:srgbClr val="F2DCDB"/>
                </a:solidFill>
                <a:latin typeface="Segoe Print" pitchFamily="2" charset="0"/>
              </a:rPr>
              <a:t>1</a:t>
            </a:r>
            <a:r>
              <a:rPr lang="hu-HU" sz="1800" dirty="0" smtClean="0">
                <a:solidFill>
                  <a:srgbClr val="F2DCDB"/>
                </a:solidFill>
                <a:latin typeface="Segoe Print" pitchFamily="2" charset="0"/>
              </a:rPr>
              <a:t>976-ban a Csongor és Tünde vendégrendezője a Nemzetinek, majd kissé háttérbe szorul</a:t>
            </a:r>
          </a:p>
          <a:p>
            <a:r>
              <a:rPr lang="hu-HU" sz="1800" dirty="0" smtClean="0">
                <a:solidFill>
                  <a:srgbClr val="F2DCDB"/>
                </a:solidFill>
                <a:latin typeface="Segoe Print" pitchFamily="2" charset="0"/>
              </a:rPr>
              <a:t>1982-től a rendezője, 1991-től főrendezője a színháznak haláláig</a:t>
            </a:r>
          </a:p>
          <a:p>
            <a:r>
              <a:rPr lang="hu-HU" sz="1800" dirty="0" smtClean="0">
                <a:solidFill>
                  <a:srgbClr val="F2DCDB"/>
                </a:solidFill>
                <a:latin typeface="Segoe Print" pitchFamily="2" charset="0"/>
              </a:rPr>
              <a:t>1983: Rómeó és Júlia hatalmas siker a „kettészakadt” társulat ellenére</a:t>
            </a:r>
          </a:p>
          <a:p>
            <a:r>
              <a:rPr lang="hu-HU" sz="1800" dirty="0" smtClean="0">
                <a:solidFill>
                  <a:srgbClr val="F2DCDB"/>
                </a:solidFill>
                <a:latin typeface="Segoe Print" pitchFamily="2" charset="0"/>
              </a:rPr>
              <a:t>1986:  Az Sütő András Advent a Hargitán, Velencei kalmár</a:t>
            </a:r>
          </a:p>
          <a:p>
            <a:r>
              <a:rPr lang="hu-HU" sz="1800" dirty="0" smtClean="0">
                <a:solidFill>
                  <a:srgbClr val="F2DCDB"/>
                </a:solidFill>
                <a:latin typeface="Segoe Print" pitchFamily="2" charset="0"/>
              </a:rPr>
              <a:t>1995-ös halála </a:t>
            </a:r>
            <a:r>
              <a:rPr lang="hu-HU" sz="1800" dirty="0">
                <a:solidFill>
                  <a:srgbClr val="F2DCDB"/>
                </a:solidFill>
                <a:latin typeface="Segoe Print" pitchFamily="2" charset="0"/>
              </a:rPr>
              <a:t>előtti utolsó munkája a </a:t>
            </a:r>
            <a:r>
              <a:rPr lang="hu-HU" sz="1800" dirty="0" err="1">
                <a:solidFill>
                  <a:srgbClr val="F2DCDB"/>
                </a:solidFill>
                <a:latin typeface="Segoe Print" pitchFamily="2" charset="0"/>
              </a:rPr>
              <a:t>My</a:t>
            </a:r>
            <a:r>
              <a:rPr lang="hu-HU" sz="1800" dirty="0">
                <a:solidFill>
                  <a:srgbClr val="F2DCDB"/>
                </a:solidFill>
                <a:latin typeface="Segoe Print" pitchFamily="2" charset="0"/>
              </a:rPr>
              <a:t> fair lady musical </a:t>
            </a:r>
            <a:r>
              <a:rPr lang="hu-HU" sz="1800" dirty="0" err="1">
                <a:solidFill>
                  <a:srgbClr val="F2DCDB"/>
                </a:solidFill>
                <a:latin typeface="Segoe Print" pitchFamily="2" charset="0"/>
              </a:rPr>
              <a:t>commedy</a:t>
            </a:r>
            <a:r>
              <a:rPr lang="hu-HU" sz="1800" dirty="0">
                <a:solidFill>
                  <a:srgbClr val="F2DCDB"/>
                </a:solidFill>
                <a:latin typeface="Segoe Print" pitchFamily="2" charset="0"/>
              </a:rPr>
              <a:t> színpadra </a:t>
            </a:r>
            <a:r>
              <a:rPr lang="hu-HU" sz="1800" dirty="0" smtClean="0">
                <a:solidFill>
                  <a:srgbClr val="F2DCDB"/>
                </a:solidFill>
                <a:latin typeface="Segoe Print" pitchFamily="2" charset="0"/>
              </a:rPr>
              <a:t>állítása</a:t>
            </a:r>
          </a:p>
          <a:p>
            <a:endParaRPr lang="hu-HU" sz="1800" dirty="0">
              <a:solidFill>
                <a:srgbClr val="F2DCDB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Gold-Frame-Background-Wallpapers.jpg"/>
          <p:cNvPicPr>
            <a:picLocks noChangeAspect="1"/>
          </p:cNvPicPr>
          <p:nvPr/>
        </p:nvPicPr>
        <p:blipFill>
          <a:blip r:embed="rId2" cstate="print">
            <a:lum bright="10000" contrast="-9000"/>
          </a:blip>
          <a:stretch>
            <a:fillRect/>
          </a:stretch>
        </p:blipFill>
        <p:spPr>
          <a:xfrm>
            <a:off x="0" y="-315416"/>
            <a:ext cx="9144000" cy="7173416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724128" y="580526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F2DCDB"/>
                </a:solidFill>
                <a:latin typeface="Segoe Print" pitchFamily="2" charset="0"/>
              </a:rPr>
              <a:t>Sík </a:t>
            </a:r>
            <a:r>
              <a:rPr lang="hu-HU" sz="1600" dirty="0" err="1" smtClean="0">
                <a:solidFill>
                  <a:srgbClr val="F2DCDB"/>
                </a:solidFill>
                <a:latin typeface="Segoe Print" pitchFamily="2" charset="0"/>
              </a:rPr>
              <a:t>ferenc</a:t>
            </a:r>
            <a:r>
              <a:rPr lang="hu-HU" sz="1600" dirty="0" smtClean="0">
                <a:solidFill>
                  <a:srgbClr val="F2DCDB"/>
                </a:solidFill>
                <a:latin typeface="Segoe Print" pitchFamily="2" charset="0"/>
              </a:rPr>
              <a:t> aláírása</a:t>
            </a:r>
            <a:endParaRPr lang="hu-HU" sz="1600" dirty="0">
              <a:solidFill>
                <a:srgbClr val="F2DCDB"/>
              </a:solidFill>
              <a:latin typeface="Segoe Print" pitchFamily="2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hu-HU" sz="3200" b="1" dirty="0" smtClean="0">
                <a:solidFill>
                  <a:srgbClr val="F2DC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„Nem színpadra erőszakolt költészet vagy filozófia, hanem drámai játék”</a:t>
            </a:r>
            <a:endParaRPr lang="hu-HU" sz="3200" b="1" dirty="0">
              <a:solidFill>
                <a:srgbClr val="F2DC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860848"/>
            <a:ext cx="8229600" cy="4997152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hu-HU" sz="2000" dirty="0" smtClean="0">
                <a:solidFill>
                  <a:srgbClr val="F2DCDB"/>
                </a:solidFill>
                <a:latin typeface="Segoe Print" pitchFamily="2" charset="0"/>
              </a:rPr>
              <a:t>Vörösmarty drámai költeményét színpadra vitelével többen megpróbálkoztak már 1976 előtt. Sík Ferenc teljesen eltérő nézőpontból közelítette meg a művet: </a:t>
            </a:r>
            <a:r>
              <a:rPr lang="hu-HU" sz="2000" dirty="0" smtClean="0">
                <a:solidFill>
                  <a:srgbClr val="F2DCDB"/>
                </a:solidFill>
                <a:latin typeface="Segoe Print" pitchFamily="2" charset="0"/>
              </a:rPr>
              <a:t>nem </a:t>
            </a:r>
            <a:r>
              <a:rPr lang="hu-HU" sz="2000" dirty="0" smtClean="0">
                <a:solidFill>
                  <a:srgbClr val="F2DCDB"/>
                </a:solidFill>
                <a:latin typeface="Segoe Print" pitchFamily="2" charset="0"/>
              </a:rPr>
              <a:t>a világméretű kilátástalanságot, nem a földi létből való kiábrándulást hangsúlyozta, hanem azt az </a:t>
            </a:r>
            <a:r>
              <a:rPr lang="hu-HU" sz="2000" dirty="0" smtClean="0">
                <a:solidFill>
                  <a:srgbClr val="F2DCDB"/>
                </a:solidFill>
                <a:latin typeface="Segoe Print" pitchFamily="2" charset="0"/>
              </a:rPr>
              <a:t>életörömöt</a:t>
            </a:r>
            <a:r>
              <a:rPr lang="hu-HU" sz="2000" dirty="0" smtClean="0">
                <a:solidFill>
                  <a:srgbClr val="F2DCDB"/>
                </a:solidFill>
                <a:latin typeface="Segoe Print" pitchFamily="2" charset="0"/>
              </a:rPr>
              <a:t>, azt, hogy az ember boldogságvágyának a szerelemben nincs akadálya. </a:t>
            </a:r>
          </a:p>
          <a:p>
            <a:pPr marL="0" algn="just">
              <a:buNone/>
            </a:pPr>
            <a:endParaRPr lang="hu-HU" sz="2000" dirty="0" smtClean="0">
              <a:solidFill>
                <a:srgbClr val="F2DCDB"/>
              </a:solidFill>
              <a:latin typeface="Segoe Print" pitchFamily="2" charset="0"/>
            </a:endParaRPr>
          </a:p>
          <a:p>
            <a:pPr marL="0" algn="just">
              <a:buNone/>
            </a:pPr>
            <a:r>
              <a:rPr lang="hu-HU" sz="2000" dirty="0" smtClean="0">
                <a:solidFill>
                  <a:srgbClr val="F2DCDB"/>
                </a:solidFill>
                <a:latin typeface="Segoe Print" pitchFamily="2" charset="0"/>
              </a:rPr>
              <a:t>Sík a Csongor és Tünde alapjához, </a:t>
            </a:r>
            <a:r>
              <a:rPr lang="hu-HU" sz="2000" dirty="0" err="1" smtClean="0">
                <a:solidFill>
                  <a:srgbClr val="F2DCDB"/>
                </a:solidFill>
                <a:latin typeface="Segoe Print" pitchFamily="2" charset="0"/>
              </a:rPr>
              <a:t>Gergei</a:t>
            </a:r>
            <a:r>
              <a:rPr lang="hu-HU" sz="2000" dirty="0" smtClean="0">
                <a:solidFill>
                  <a:srgbClr val="F2DCDB"/>
                </a:solidFill>
                <a:latin typeface="Segoe Print" pitchFamily="2" charset="0"/>
              </a:rPr>
              <a:t> Albert </a:t>
            </a:r>
            <a:r>
              <a:rPr lang="hu-HU" sz="2000" dirty="0" err="1" smtClean="0">
                <a:solidFill>
                  <a:srgbClr val="F2DCDB"/>
                </a:solidFill>
                <a:latin typeface="Segoe Print" pitchFamily="2" charset="0"/>
              </a:rPr>
              <a:t>Ágius</a:t>
            </a:r>
            <a:r>
              <a:rPr lang="hu-HU" sz="2000" dirty="0" smtClean="0">
                <a:solidFill>
                  <a:srgbClr val="F2DCDB"/>
                </a:solidFill>
                <a:latin typeface="Segoe Print" pitchFamily="2" charset="0"/>
              </a:rPr>
              <a:t> históriájához nyúlt vissza. A rendező egy felnőtt, könnyed mesejátékot álmodott meg és vitt véghez majd 9 éven keresztül. </a:t>
            </a:r>
          </a:p>
          <a:p>
            <a:pPr marL="0">
              <a:buNone/>
            </a:pPr>
            <a:endParaRPr lang="hu-HU" sz="2000" dirty="0" smtClean="0">
              <a:solidFill>
                <a:srgbClr val="F2DCDB"/>
              </a:solidFill>
              <a:latin typeface="Segoe Print" pitchFamily="2" charset="0"/>
            </a:endParaRPr>
          </a:p>
          <a:p>
            <a:pPr marL="0">
              <a:buNone/>
            </a:pPr>
            <a:r>
              <a:rPr lang="hu-HU" sz="2000" b="1" dirty="0" smtClean="0">
                <a:solidFill>
                  <a:srgbClr val="F2DCDB"/>
                </a:solidFill>
                <a:latin typeface="Segoe Print" pitchFamily="2" charset="0"/>
              </a:rPr>
              <a:t>Lássuk, hogyan csinálta!</a:t>
            </a:r>
          </a:p>
        </p:txBody>
      </p:sp>
      <p:pic>
        <p:nvPicPr>
          <p:cNvPr id="4" name="Kép 3" descr="Sik_Ferenc_alairasa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652120" y="5357930"/>
            <a:ext cx="2448272" cy="1154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ép 18" descr="sikferenc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196752"/>
            <a:ext cx="3480544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2DCD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Kép 15" descr="Gold-Frame-Background-Wallpapers.jpg"/>
          <p:cNvPicPr>
            <a:picLocks noChangeAspect="1"/>
          </p:cNvPicPr>
          <p:nvPr/>
        </p:nvPicPr>
        <p:blipFill>
          <a:blip r:embed="rId4" cstate="print">
            <a:lum bright="10000" contrast="-9000"/>
          </a:blip>
          <a:stretch>
            <a:fillRect/>
          </a:stretch>
        </p:blipFill>
        <p:spPr>
          <a:xfrm>
            <a:off x="0" y="-315416"/>
            <a:ext cx="9144000" cy="7173416"/>
          </a:xfrm>
          <a:prstGeom prst="rect">
            <a:avLst/>
          </a:prstGeom>
        </p:spPr>
      </p:pic>
      <p:pic>
        <p:nvPicPr>
          <p:cNvPr id="19458" name="Picture 2" descr="http://www.europeana.eu/api/v2/thumbnail-by-url.json?size=w400&amp;uri=http%3A%2F%2Fbpfe.eclap.eu%2Feclap%2Fmediumgif%2Fc%2Furn_axmedis_00000_obj_c1242eb0-5f21-4b83-bd27-52beaf7f8445.gif&amp;type=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04520">
            <a:off x="7015897" y="105795"/>
            <a:ext cx="1595969" cy="2027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2DCD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0" name="Picture 4" descr="http://www.europeana.eu/api/v2/thumbnail-by-url.json?size=w400&amp;uri=http%3A%2F%2Fbpfe.eclap.eu%2Feclap%2Fmediumgif%2Fa%2Furn_axmedis_00000_obj_aa812476-4b5d-4b8b-a4d1-aa2cdfbbfbfd.gif&amp;type=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28356">
            <a:off x="251520" y="260648"/>
            <a:ext cx="2381250" cy="1800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2DCD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Kép 9" descr="sik ferenc1 vágot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1124744"/>
            <a:ext cx="3600400" cy="5055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2DCD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Kép 10" descr="sikferenc76.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24743">
            <a:off x="966703" y="2260218"/>
            <a:ext cx="1763688" cy="2112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2DCD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2" name="Picture 6" descr="http://www.europeana.eu/api/v2/thumbnail-by-url.json?size=w400&amp;uri=http%3A%2F%2Fbpfe.eclap.eu%2Feclap%2Fmediumgif%2F6%2Furn_axmedis_00000_obj_66a180d5-5f47-429e-84e2-c9e873ca5f24.gif&amp;type=IMAG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101942">
            <a:off x="6768400" y="2495752"/>
            <a:ext cx="2154710" cy="1654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2DCD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Kép 12" descr="sikferenc76.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452502">
            <a:off x="6996661" y="4537389"/>
            <a:ext cx="1656183" cy="1943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2DCD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Kép 16" descr="sikferenc76.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692303">
            <a:off x="3379947" y="2938908"/>
            <a:ext cx="2503038" cy="2013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2DCD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Kép 17" descr="sikferenc76.1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21222595">
            <a:off x="271806" y="4635826"/>
            <a:ext cx="2412814" cy="1817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2DCD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Szövegdoboz 14"/>
          <p:cNvSpPr txBox="1"/>
          <p:nvPr/>
        </p:nvSpPr>
        <p:spPr>
          <a:xfrm>
            <a:off x="2555776" y="33265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F2DC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Szereplőgárda</a:t>
            </a:r>
            <a:endParaRPr lang="hu-HU" b="1" dirty="0">
              <a:solidFill>
                <a:srgbClr val="F2DC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 rot="21059128">
            <a:off x="378722" y="1609364"/>
            <a:ext cx="2253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2DCDB"/>
                </a:solidFill>
                <a:latin typeface="Segoe Print" pitchFamily="2" charset="0"/>
              </a:rPr>
              <a:t>Téri Sándor</a:t>
            </a:r>
            <a:endParaRPr lang="hu-HU" dirty="0">
              <a:solidFill>
                <a:srgbClr val="F2DCDB"/>
              </a:solidFill>
              <a:latin typeface="Segoe Print" pitchFamily="2" charset="0"/>
            </a:endParaRPr>
          </a:p>
        </p:txBody>
      </p:sp>
      <p:sp>
        <p:nvSpPr>
          <p:cNvPr id="22" name="Szövegdoboz 21"/>
          <p:cNvSpPr txBox="1"/>
          <p:nvPr/>
        </p:nvSpPr>
        <p:spPr>
          <a:xfrm rot="21059128">
            <a:off x="1807951" y="3505840"/>
            <a:ext cx="1031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rgbClr val="F2DCDB"/>
                </a:solidFill>
                <a:latin typeface="Segoe Print" pitchFamily="2" charset="0"/>
              </a:rPr>
              <a:t>Pathó</a:t>
            </a:r>
            <a:r>
              <a:rPr lang="hu-HU" dirty="0" smtClean="0">
                <a:solidFill>
                  <a:srgbClr val="F2DCDB"/>
                </a:solidFill>
                <a:latin typeface="Segoe Print" pitchFamily="2" charset="0"/>
              </a:rPr>
              <a:t>  István</a:t>
            </a:r>
            <a:endParaRPr lang="hu-HU" dirty="0">
              <a:solidFill>
                <a:srgbClr val="F2DCDB"/>
              </a:solidFill>
              <a:latin typeface="Segoe Print" pitchFamily="2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7524328" y="5661248"/>
            <a:ext cx="1113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rgbClr val="F2DCDB"/>
                </a:solidFill>
                <a:latin typeface="Segoe Print" pitchFamily="2" charset="0"/>
              </a:rPr>
              <a:t>Ronyecz</a:t>
            </a:r>
            <a:r>
              <a:rPr lang="hu-HU" dirty="0" smtClean="0">
                <a:solidFill>
                  <a:srgbClr val="F2DCDB"/>
                </a:solidFill>
                <a:latin typeface="Segoe Print" pitchFamily="2" charset="0"/>
              </a:rPr>
              <a:t> Mária</a:t>
            </a:r>
            <a:endParaRPr lang="hu-HU" dirty="0">
              <a:solidFill>
                <a:srgbClr val="F2DCDB"/>
              </a:solidFill>
              <a:latin typeface="Segoe Print" pitchFamily="2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 rot="348548">
            <a:off x="6545954" y="3485898"/>
            <a:ext cx="1157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rgbClr val="F2DCDB"/>
                </a:solidFill>
                <a:latin typeface="Segoe Print" pitchFamily="2" charset="0"/>
              </a:rPr>
              <a:t>Vörös Eszter</a:t>
            </a:r>
            <a:endParaRPr lang="hu-HU" dirty="0">
              <a:solidFill>
                <a:srgbClr val="F2DCDB"/>
              </a:solidFill>
              <a:latin typeface="Segoe Print" pitchFamily="2" charset="0"/>
            </a:endParaRPr>
          </a:p>
        </p:txBody>
      </p:sp>
      <p:sp>
        <p:nvSpPr>
          <p:cNvPr id="26" name="Szövegdoboz 25"/>
          <p:cNvSpPr txBox="1"/>
          <p:nvPr/>
        </p:nvSpPr>
        <p:spPr>
          <a:xfrm rot="639103">
            <a:off x="7038866" y="163497"/>
            <a:ext cx="1803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2DCDB"/>
                </a:solidFill>
                <a:latin typeface="Segoe Print" pitchFamily="2" charset="0"/>
              </a:rPr>
              <a:t>Bodnár Erika</a:t>
            </a:r>
            <a:endParaRPr lang="hu-HU" dirty="0">
              <a:solidFill>
                <a:srgbClr val="F2DCDB"/>
              </a:solidFill>
              <a:latin typeface="Segoe Print" pitchFamily="2" charset="0"/>
            </a:endParaRPr>
          </a:p>
        </p:txBody>
      </p:sp>
      <p:sp>
        <p:nvSpPr>
          <p:cNvPr id="27" name="Szövegdoboz 26"/>
          <p:cNvSpPr txBox="1"/>
          <p:nvPr/>
        </p:nvSpPr>
        <p:spPr>
          <a:xfrm rot="816719">
            <a:off x="4702635" y="3277918"/>
            <a:ext cx="1240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rgbClr val="F2DCDB"/>
                </a:solidFill>
                <a:latin typeface="Segoe Print" pitchFamily="2" charset="0"/>
              </a:rPr>
              <a:t>Császár Angéla</a:t>
            </a:r>
            <a:endParaRPr lang="hu-HU" dirty="0">
              <a:solidFill>
                <a:srgbClr val="F2DCDB"/>
              </a:solidFill>
              <a:latin typeface="Segoe Print" pitchFamily="2" charset="0"/>
            </a:endParaRPr>
          </a:p>
        </p:txBody>
      </p:sp>
      <p:sp>
        <p:nvSpPr>
          <p:cNvPr id="28" name="Szövegdoboz 27"/>
          <p:cNvSpPr txBox="1"/>
          <p:nvPr/>
        </p:nvSpPr>
        <p:spPr>
          <a:xfrm rot="21265975">
            <a:off x="706978" y="6327098"/>
            <a:ext cx="3367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err="1" smtClean="0">
                <a:solidFill>
                  <a:srgbClr val="F2DC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Felföldy</a:t>
            </a:r>
            <a:r>
              <a:rPr lang="hu-HU" b="1" dirty="0" smtClean="0">
                <a:solidFill>
                  <a:srgbClr val="F2DC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László és Benedek Miklós</a:t>
            </a:r>
            <a:endParaRPr lang="hu-HU" b="1" dirty="0">
              <a:solidFill>
                <a:srgbClr val="F2DC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 descr="Gold-Frame-Background-Wallpapers.jpg"/>
          <p:cNvPicPr>
            <a:picLocks noChangeAspect="1"/>
          </p:cNvPicPr>
          <p:nvPr/>
        </p:nvPicPr>
        <p:blipFill>
          <a:blip r:embed="rId2" cstate="print">
            <a:lum bright="10000" contrast="-9000"/>
          </a:blip>
          <a:stretch>
            <a:fillRect/>
          </a:stretch>
        </p:blipFill>
        <p:spPr>
          <a:xfrm>
            <a:off x="0" y="-315416"/>
            <a:ext cx="9144000" cy="7173416"/>
          </a:xfrm>
          <a:prstGeom prst="rect">
            <a:avLst/>
          </a:prstGeom>
        </p:spPr>
      </p:pic>
      <p:pic>
        <p:nvPicPr>
          <p:cNvPr id="9" name="Kép 8" descr="sik3 vágot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043606" y="476672"/>
            <a:ext cx="3879663" cy="3178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2DCD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Kép 9" descr="sik3 vágot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4005064"/>
            <a:ext cx="5870667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2DCD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Kép 6" descr="sikferenc76.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76672"/>
            <a:ext cx="2615617" cy="3180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2DCD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Szövegdoboz 10"/>
          <p:cNvSpPr txBox="1"/>
          <p:nvPr/>
        </p:nvSpPr>
        <p:spPr>
          <a:xfrm>
            <a:off x="2483768" y="4005064"/>
            <a:ext cx="6948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F2DCDB"/>
                </a:solidFill>
                <a:latin typeface="Segoe Script" pitchFamily="34" charset="0"/>
              </a:rPr>
              <a:t>Csányi Árpád díszletterve</a:t>
            </a:r>
            <a:endParaRPr lang="hu-HU" sz="3200" b="1" dirty="0">
              <a:solidFill>
                <a:srgbClr val="F2DCDB"/>
              </a:solidFill>
              <a:latin typeface="Segoe Script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51520" y="4005064"/>
            <a:ext cx="2736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2DCDB"/>
                </a:solidFill>
                <a:latin typeface="Segoe Script" pitchFamily="34" charset="0"/>
              </a:rPr>
              <a:t>A fonott kötelekből, szőnyegszerűen leomló varázslatos almafát egy  valóság fölötti, de látható segédszemélyzet </a:t>
            </a:r>
            <a:r>
              <a:rPr lang="hu-HU" sz="2000" dirty="0">
                <a:solidFill>
                  <a:srgbClr val="F2DCDB"/>
                </a:solidFill>
                <a:latin typeface="Segoe Script" pitchFamily="34" charset="0"/>
              </a:rPr>
              <a:t>i</a:t>
            </a:r>
            <a:r>
              <a:rPr lang="hu-HU" sz="2000" dirty="0" smtClean="0">
                <a:solidFill>
                  <a:srgbClr val="F2DCDB"/>
                </a:solidFill>
                <a:latin typeface="Segoe Script" pitchFamily="34" charset="0"/>
              </a:rPr>
              <a:t>rányította</a:t>
            </a:r>
            <a:endParaRPr lang="hu-HU" sz="2000" dirty="0">
              <a:solidFill>
                <a:srgbClr val="F2DCDB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Gold-Frame-Background-Wallpapers.jpg"/>
          <p:cNvPicPr>
            <a:picLocks noChangeAspect="1"/>
          </p:cNvPicPr>
          <p:nvPr/>
        </p:nvPicPr>
        <p:blipFill>
          <a:blip r:embed="rId2" cstate="print">
            <a:lum bright="10000" contrast="-9000"/>
          </a:blip>
          <a:stretch>
            <a:fillRect/>
          </a:stretch>
        </p:blipFill>
        <p:spPr>
          <a:xfrm>
            <a:off x="0" y="-315416"/>
            <a:ext cx="9144000" cy="717341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 err="1" smtClean="0">
                <a:solidFill>
                  <a:srgbClr val="F2DC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Sch</a:t>
            </a:r>
            <a:r>
              <a:rPr lang="az-Cyrl-AZ" b="1" dirty="0" smtClean="0">
                <a:solidFill>
                  <a:srgbClr val="F2DC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ӓ</a:t>
            </a:r>
            <a:r>
              <a:rPr lang="hu-HU" b="1" dirty="0" err="1" smtClean="0">
                <a:solidFill>
                  <a:srgbClr val="F2DC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ffer</a:t>
            </a:r>
            <a:r>
              <a:rPr lang="hu-HU" b="1" dirty="0" smtClean="0">
                <a:solidFill>
                  <a:srgbClr val="F2DC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Judit remekművei: a jelmezek</a:t>
            </a:r>
            <a:endParaRPr lang="hu-HU" b="1" dirty="0">
              <a:solidFill>
                <a:srgbClr val="F2DC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95536" y="1844824"/>
            <a:ext cx="8460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2DCDB"/>
                </a:solidFill>
                <a:latin typeface="Segoe Print" pitchFamily="2" charset="0"/>
              </a:rPr>
              <a:t>Sík Ferenc folklóros elképzelése mit sem ért volna </a:t>
            </a:r>
            <a:r>
              <a:rPr lang="hu-HU" sz="2400" dirty="0" err="1" smtClean="0">
                <a:solidFill>
                  <a:srgbClr val="F2DCDB"/>
                </a:solidFill>
                <a:latin typeface="Segoe Print" pitchFamily="2" charset="0"/>
              </a:rPr>
              <a:t>Sch</a:t>
            </a:r>
            <a:r>
              <a:rPr lang="az-Cyrl-AZ" sz="2400" dirty="0" smtClean="0">
                <a:solidFill>
                  <a:srgbClr val="F2DCDB"/>
                </a:solidFill>
                <a:latin typeface="Segoe Print" pitchFamily="2" charset="0"/>
              </a:rPr>
              <a:t>ӓ</a:t>
            </a:r>
            <a:r>
              <a:rPr lang="hu-HU" sz="2400" dirty="0" err="1" smtClean="0">
                <a:solidFill>
                  <a:srgbClr val="F2DCDB"/>
                </a:solidFill>
                <a:latin typeface="Segoe Print" pitchFamily="2" charset="0"/>
              </a:rPr>
              <a:t>ffer</a:t>
            </a:r>
            <a:r>
              <a:rPr lang="hu-HU" sz="2400" dirty="0" smtClean="0">
                <a:solidFill>
                  <a:srgbClr val="F2DCDB"/>
                </a:solidFill>
                <a:latin typeface="Segoe Print" pitchFamily="2" charset="0"/>
              </a:rPr>
              <a:t> Judit székely népmesemotívumokkal teremtett homogén képvilága nélkül </a:t>
            </a:r>
            <a:endParaRPr lang="hu-HU" sz="2400" dirty="0">
              <a:solidFill>
                <a:srgbClr val="F2DCDB"/>
              </a:solidFill>
              <a:latin typeface="Segoe Print" pitchFamily="2" charset="0"/>
            </a:endParaRPr>
          </a:p>
        </p:txBody>
      </p:sp>
      <p:pic>
        <p:nvPicPr>
          <p:cNvPr id="7" name="Kép 6" descr="sik3 ru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2852936"/>
            <a:ext cx="1414190" cy="3567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2DCD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Kép 7" descr="-sik3 ruh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329608"/>
            <a:ext cx="1302862" cy="3123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2DCD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Kép 8" descr="sikferenc76.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1070" y="3114821"/>
            <a:ext cx="3360830" cy="2488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2DCD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zövegdoboz 9"/>
          <p:cNvSpPr txBox="1"/>
          <p:nvPr/>
        </p:nvSpPr>
        <p:spPr>
          <a:xfrm>
            <a:off x="2195736" y="5733256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2DCDB"/>
                </a:solidFill>
                <a:latin typeface="Segoe Print" pitchFamily="2" charset="0"/>
              </a:rPr>
              <a:t>A </a:t>
            </a:r>
            <a:r>
              <a:rPr lang="hu-HU" sz="2000" dirty="0" err="1" smtClean="0">
                <a:solidFill>
                  <a:srgbClr val="F2DCDB"/>
                </a:solidFill>
                <a:latin typeface="Segoe Print" pitchFamily="2" charset="0"/>
              </a:rPr>
              <a:t>busómaszkos</a:t>
            </a:r>
            <a:r>
              <a:rPr lang="hu-HU" sz="2000" dirty="0" smtClean="0">
                <a:solidFill>
                  <a:srgbClr val="F2DCDB"/>
                </a:solidFill>
                <a:latin typeface="Segoe Print" pitchFamily="2" charset="0"/>
              </a:rPr>
              <a:t> </a:t>
            </a:r>
            <a:r>
              <a:rPr lang="hu-HU" sz="2000" dirty="0" err="1" smtClean="0">
                <a:solidFill>
                  <a:srgbClr val="F2DCDB"/>
                </a:solidFill>
                <a:latin typeface="Segoe Print" pitchFamily="2" charset="0"/>
              </a:rPr>
              <a:t>ördögfiak</a:t>
            </a:r>
            <a:r>
              <a:rPr lang="hu-HU" sz="2000" dirty="0" smtClean="0">
                <a:solidFill>
                  <a:srgbClr val="F2DCDB"/>
                </a:solidFill>
                <a:latin typeface="Segoe Print" pitchFamily="2" charset="0"/>
              </a:rPr>
              <a:t>, </a:t>
            </a:r>
            <a:r>
              <a:rPr lang="hu-HU" sz="2000" dirty="0" err="1" smtClean="0">
                <a:solidFill>
                  <a:srgbClr val="F2DCDB"/>
                </a:solidFill>
                <a:latin typeface="Segoe Print" pitchFamily="2" charset="0"/>
              </a:rPr>
              <a:t>a</a:t>
            </a:r>
            <a:r>
              <a:rPr lang="hu-HU" sz="2000" dirty="0" smtClean="0">
                <a:solidFill>
                  <a:srgbClr val="F2DCDB"/>
                </a:solidFill>
                <a:latin typeface="Segoe Print" pitchFamily="2" charset="0"/>
              </a:rPr>
              <a:t> szőrök és a ruhák a  tündérjátékok vonásait erősítették</a:t>
            </a:r>
            <a:endParaRPr lang="hu-HU" sz="2000" dirty="0">
              <a:solidFill>
                <a:srgbClr val="F2DCDB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 descr="Gold-Frame-Background-Wallpapers.jpg"/>
          <p:cNvPicPr>
            <a:picLocks noChangeAspect="1"/>
          </p:cNvPicPr>
          <p:nvPr/>
        </p:nvPicPr>
        <p:blipFill>
          <a:blip r:embed="rId2" cstate="print">
            <a:lum bright="10000" contrast="-9000"/>
          </a:blip>
          <a:stretch>
            <a:fillRect/>
          </a:stretch>
        </p:blipFill>
        <p:spPr>
          <a:xfrm>
            <a:off x="0" y="-315416"/>
            <a:ext cx="9144000" cy="7173416"/>
          </a:xfrm>
          <a:prstGeom prst="rect">
            <a:avLst/>
          </a:prstGeom>
        </p:spPr>
      </p:pic>
      <p:sp>
        <p:nvSpPr>
          <p:cNvPr id="22" name="Felhő 21"/>
          <p:cNvSpPr/>
          <p:nvPr/>
        </p:nvSpPr>
        <p:spPr>
          <a:xfrm>
            <a:off x="0" y="5373216"/>
            <a:ext cx="8604448" cy="1484784"/>
          </a:xfrm>
          <a:prstGeom prst="cloudCallout">
            <a:avLst>
              <a:gd name="adj1" fmla="val 46701"/>
              <a:gd name="adj2" fmla="val 41352"/>
            </a:avLst>
          </a:prstGeom>
          <a:solidFill>
            <a:srgbClr val="F2DCDB">
              <a:alpha val="32941"/>
            </a:srgbClr>
          </a:solidFill>
          <a:ln>
            <a:solidFill>
              <a:srgbClr val="F2DC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Felhő 14"/>
          <p:cNvSpPr/>
          <p:nvPr/>
        </p:nvSpPr>
        <p:spPr>
          <a:xfrm>
            <a:off x="0" y="1124744"/>
            <a:ext cx="6732240" cy="1512168"/>
          </a:xfrm>
          <a:prstGeom prst="cloudCallout">
            <a:avLst>
              <a:gd name="adj1" fmla="val -35186"/>
              <a:gd name="adj2" fmla="val -57396"/>
            </a:avLst>
          </a:prstGeom>
          <a:solidFill>
            <a:srgbClr val="F2DCDB">
              <a:alpha val="32941"/>
            </a:srgbClr>
          </a:solidFill>
          <a:ln w="38100">
            <a:solidFill>
              <a:srgbClr val="F2DC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F2DC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Utóhangjai </a:t>
            </a:r>
            <a:endParaRPr lang="hu-HU" b="1" dirty="0">
              <a:solidFill>
                <a:srgbClr val="F2DC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763688" y="278092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latin typeface="Segoe Print" pitchFamily="2" charset="0"/>
              </a:rPr>
              <a:t>„ </a:t>
            </a:r>
            <a:r>
              <a:rPr lang="hu-HU" i="1" dirty="0" smtClean="0">
                <a:latin typeface="Segoe Print" pitchFamily="2" charset="0"/>
              </a:rPr>
              <a:t>Sík Ferenc </a:t>
            </a:r>
            <a:r>
              <a:rPr lang="hu-HU" dirty="0" smtClean="0">
                <a:latin typeface="Segoe Print" pitchFamily="2" charset="0"/>
              </a:rPr>
              <a:t>korszerűen lehet hű az eredetihez ”</a:t>
            </a:r>
            <a:endParaRPr lang="hu-HU" dirty="0">
              <a:latin typeface="Segoe Print" pitchFamily="2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39552" y="1412776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Segoe Print" pitchFamily="2" charset="0"/>
              </a:rPr>
              <a:t>„ percenként </a:t>
            </a:r>
            <a:r>
              <a:rPr lang="hu-HU" dirty="0" err="1" smtClean="0">
                <a:latin typeface="Segoe Print" pitchFamily="2" charset="0"/>
              </a:rPr>
              <a:t>felvillanyzó</a:t>
            </a:r>
            <a:r>
              <a:rPr lang="hu-HU" dirty="0" smtClean="0">
                <a:latin typeface="Segoe Print" pitchFamily="2" charset="0"/>
              </a:rPr>
              <a:t> mozgékonysága nem üres ötletesség, hanem egy színes fantáziával megáldott rendező kézügyes munkája ”</a:t>
            </a:r>
            <a:endParaRPr lang="hu-HU" dirty="0">
              <a:latin typeface="Segoe Print" pitchFamily="2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187624" y="335699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Segoe Print" pitchFamily="2" charset="0"/>
              </a:rPr>
              <a:t>„ az előadás azt is jelzi, hogy a Nemzeti Színházba új fuvallat tört be, s ezúttal új játékstílus vetette meg a lábát ”</a:t>
            </a:r>
            <a:endParaRPr lang="hu-HU" dirty="0">
              <a:latin typeface="Segoe Print" pitchFamily="2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907704" y="4365104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Segoe Print" pitchFamily="2" charset="0"/>
              </a:rPr>
              <a:t>„ Csongor és Tünde ebben az előadásban csak arra jó, hogy egymáskeresésük ürügyén megismerhessük a karakterfigurákat ”</a:t>
            </a:r>
            <a:endParaRPr lang="hu-HU" dirty="0">
              <a:latin typeface="Segoe Print" pitchFamily="2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11560" y="5657671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Segoe Print" pitchFamily="2" charset="0"/>
              </a:rPr>
              <a:t>„ a Nemzeti Színház fiatal művészei őszintén, szinte magukról megfeledkezve játsszák a mesét, és ez az igazi, a színház ősképlete: mese és játék, akár egybe írva, akár külön-külön…”</a:t>
            </a:r>
            <a:endParaRPr lang="hu-HU" dirty="0">
              <a:latin typeface="Segoe Print" pitchFamily="2" charset="0"/>
            </a:endParaRPr>
          </a:p>
        </p:txBody>
      </p:sp>
      <p:sp>
        <p:nvSpPr>
          <p:cNvPr id="24" name="Felhő 23"/>
          <p:cNvSpPr/>
          <p:nvPr/>
        </p:nvSpPr>
        <p:spPr>
          <a:xfrm>
            <a:off x="0" y="3284984"/>
            <a:ext cx="6732240" cy="1080120"/>
          </a:xfrm>
          <a:prstGeom prst="cloudCallout">
            <a:avLst>
              <a:gd name="adj1" fmla="val -35186"/>
              <a:gd name="adj2" fmla="val -57396"/>
            </a:avLst>
          </a:prstGeom>
          <a:solidFill>
            <a:srgbClr val="F2DCDB">
              <a:alpha val="32941"/>
            </a:srgbClr>
          </a:solidFill>
          <a:ln w="38100">
            <a:solidFill>
              <a:srgbClr val="F2DC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Felhő 22"/>
          <p:cNvSpPr/>
          <p:nvPr/>
        </p:nvSpPr>
        <p:spPr>
          <a:xfrm>
            <a:off x="2051720" y="2636912"/>
            <a:ext cx="6696744" cy="720080"/>
          </a:xfrm>
          <a:prstGeom prst="cloudCallout">
            <a:avLst>
              <a:gd name="adj1" fmla="val 44106"/>
              <a:gd name="adj2" fmla="val -68836"/>
            </a:avLst>
          </a:prstGeom>
          <a:solidFill>
            <a:srgbClr val="F2DCDB">
              <a:alpha val="32941"/>
            </a:srgbClr>
          </a:solidFill>
          <a:ln w="38100">
            <a:solidFill>
              <a:srgbClr val="F2DC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Felhő 24"/>
          <p:cNvSpPr/>
          <p:nvPr/>
        </p:nvSpPr>
        <p:spPr>
          <a:xfrm>
            <a:off x="1043608" y="4221088"/>
            <a:ext cx="7812360" cy="1152128"/>
          </a:xfrm>
          <a:prstGeom prst="cloudCallout">
            <a:avLst>
              <a:gd name="adj1" fmla="val 49612"/>
              <a:gd name="adj2" fmla="val -86814"/>
            </a:avLst>
          </a:prstGeom>
          <a:solidFill>
            <a:srgbClr val="F2DCDB">
              <a:alpha val="32941"/>
            </a:srgbClr>
          </a:solidFill>
          <a:ln w="38100">
            <a:solidFill>
              <a:srgbClr val="F2DC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5" grpId="0" animBg="1"/>
      <p:bldP spid="2" grpId="0"/>
      <p:bldP spid="8" grpId="0"/>
      <p:bldP spid="9" grpId="0"/>
      <p:bldP spid="10" grpId="0"/>
      <p:bldP spid="11" grpId="0"/>
      <p:bldP spid="24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Gold-Frame-Background-Wallpapers.jpg"/>
          <p:cNvPicPr>
            <a:picLocks noChangeAspect="1"/>
          </p:cNvPicPr>
          <p:nvPr/>
        </p:nvPicPr>
        <p:blipFill>
          <a:blip r:embed="rId2" cstate="print">
            <a:lum bright="10000" contrast="-9000"/>
          </a:blip>
          <a:stretch>
            <a:fillRect/>
          </a:stretch>
        </p:blipFill>
        <p:spPr>
          <a:xfrm>
            <a:off x="0" y="-315416"/>
            <a:ext cx="9144000" cy="7173416"/>
          </a:xfrm>
          <a:prstGeom prst="rect">
            <a:avLst/>
          </a:prstGeom>
        </p:spPr>
      </p:pic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3448" y="2780928"/>
            <a:ext cx="9140552" cy="1470025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rgbClr val="F2DC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Köszönjük a figyelmet!</a:t>
            </a:r>
            <a:endParaRPr lang="hu-HU" sz="3600" b="1" dirty="0">
              <a:solidFill>
                <a:srgbClr val="F2DC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422</Words>
  <Application>Microsoft Office PowerPoint</Application>
  <PresentationFormat>Diavetítés a képernyőre (4:3 oldalarány)</PresentationFormat>
  <Paragraphs>45</Paragraphs>
  <Slides>8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Sík Ferenc: Csongor és Tünde</vt:lpstr>
      <vt:lpstr>Sík Ferenc és a Nemzeti</vt:lpstr>
      <vt:lpstr>„Nem színpadra erőszakolt költészet vagy filozófia, hanem drámai játék”</vt:lpstr>
      <vt:lpstr>4. dia</vt:lpstr>
      <vt:lpstr>5. dia</vt:lpstr>
      <vt:lpstr>Schӓffer Judit remekművei: a jelmezek</vt:lpstr>
      <vt:lpstr>Utóhangjai </vt:lpstr>
      <vt:lpstr>Köszönjük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Csongor és Tünde</dc:title>
  <dc:creator>user</dc:creator>
  <cp:lastModifiedBy>Emma</cp:lastModifiedBy>
  <cp:revision>97</cp:revision>
  <dcterms:created xsi:type="dcterms:W3CDTF">2016-03-19T12:54:11Z</dcterms:created>
  <dcterms:modified xsi:type="dcterms:W3CDTF">2016-03-20T21:42:01Z</dcterms:modified>
</cp:coreProperties>
</file>